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handoutMasterIdLst>
    <p:handoutMasterId r:id="rId26"/>
  </p:handoutMasterIdLst>
  <p:sldIdLst>
    <p:sldId id="258" r:id="rId4"/>
    <p:sldId id="320" r:id="rId5"/>
    <p:sldId id="308" r:id="rId6"/>
    <p:sldId id="316" r:id="rId7"/>
    <p:sldId id="317" r:id="rId8"/>
    <p:sldId id="315" r:id="rId9"/>
    <p:sldId id="292" r:id="rId10"/>
    <p:sldId id="293" r:id="rId11"/>
    <p:sldId id="290" r:id="rId12"/>
    <p:sldId id="257" r:id="rId13"/>
    <p:sldId id="259" r:id="rId14"/>
    <p:sldId id="264" r:id="rId15"/>
    <p:sldId id="273" r:id="rId16"/>
    <p:sldId id="262" r:id="rId17"/>
    <p:sldId id="277" r:id="rId18"/>
    <p:sldId id="307" r:id="rId19"/>
    <p:sldId id="296" r:id="rId20"/>
    <p:sldId id="310" r:id="rId21"/>
    <p:sldId id="309" r:id="rId22"/>
    <p:sldId id="300" r:id="rId23"/>
    <p:sldId id="5202" r:id="rId24"/>
  </p:sldIdLst>
  <p:sldSz cx="9144000" cy="6858000" type="screen4x3"/>
  <p:notesSz cx="7004050" cy="929005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80"/>
    <a:srgbClr val="663300"/>
    <a:srgbClr val="00CC00"/>
    <a:srgbClr val="7E0000"/>
    <a:srgbClr val="008000"/>
    <a:srgbClr val="800000"/>
    <a:srgbClr val="FFFF99"/>
    <a:srgbClr val="006666"/>
    <a:srgbClr val="FFFFCC"/>
    <a:srgbClr val="FFF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6" autoAdjust="0"/>
    <p:restoredTop sz="96405" autoAdjust="0"/>
  </p:normalViewPr>
  <p:slideViewPr>
    <p:cSldViewPr>
      <p:cViewPr>
        <p:scale>
          <a:sx n="87" d="100"/>
          <a:sy n="87" d="100"/>
        </p:scale>
        <p:origin x="3056" y="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5088" cy="46450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7342" y="1"/>
            <a:ext cx="3035088" cy="46450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337E05-589F-4A37-8762-FF8744AE9157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3936"/>
            <a:ext cx="3035088" cy="4645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7342" y="8823936"/>
            <a:ext cx="3035088" cy="4645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B3C08AC-4B9C-4DB0-8CCE-7DAA46C0E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88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5088" cy="46450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2" y="1"/>
            <a:ext cx="3035088" cy="46450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05CA259-1A67-476F-835F-2577CFB7F252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5325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12774"/>
            <a:ext cx="5603240" cy="4180522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6"/>
            <a:ext cx="3035088" cy="4645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2" y="8823936"/>
            <a:ext cx="3035088" cy="4645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9DBBB13-961B-4997-980E-AEB0C66C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36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0D061-6C80-4568-9B35-874F8BC2FE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284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15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14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38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22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43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44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99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99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29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95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40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31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pj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 link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9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23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06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35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62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98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15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BBB13-961B-4997-980E-AEB0C66CC2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64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53F27-A28C-4BD2-B59D-B80AA895C8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5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DE1AF-00F2-436C-B611-B90057BCD2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71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F9427D-19A9-44C5-8E20-F5C9DDBA9D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3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8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37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60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10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2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35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98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31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EDBBD-6407-4CC4-B917-052662F489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80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99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84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62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5679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1299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0727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2952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7310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824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857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1DA90-DC71-41AC-825B-F6BFCB6D39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90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1520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8926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8494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3977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66FB2-432B-4775-89A0-CFA8BF7A4F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65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433D0-7BEF-4738-9ECB-7E523A55F3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70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A3A76-843C-4A10-B10B-C46C9102FD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90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19C1C-4E30-41E6-AE45-B91CEB01A4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5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40952-657D-47CF-83C1-3AF6F4C590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0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9004B-5013-42E6-8E74-F1E8B9627C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89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AEC22D6-654B-46A8-866E-E55AF5E2D26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4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708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microsoft.com/office/2007/relationships/hdphoto" Target="../media/hdphoto10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6" Type="http://schemas.microsoft.com/office/2007/relationships/hdphoto" Target="../media/hdphoto11.wdp"/><Relationship Id="rId11" Type="http://schemas.microsoft.com/office/2007/relationships/hdphoto" Target="../media/hdphoto12.wdp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jpg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6" Type="http://schemas.microsoft.com/office/2007/relationships/hdphoto" Target="../media/hdphoto13.wdp"/><Relationship Id="rId11" Type="http://schemas.microsoft.com/office/2007/relationships/hdphoto" Target="../media/hdphoto15.wdp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2.jpg"/><Relationship Id="rId9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7.jpeg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D240205-10AC-F44B-86E7-ADE85C94C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147" y="198867"/>
            <a:ext cx="8765706" cy="64601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3AC2B9-E89B-4E87-917C-E34CC3B09AA0}"/>
              </a:ext>
            </a:extLst>
          </p:cNvPr>
          <p:cNvSpPr txBox="1"/>
          <p:nvPr/>
        </p:nvSpPr>
        <p:spPr>
          <a:xfrm>
            <a:off x="143081" y="3330714"/>
            <a:ext cx="8860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 w="1016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لوقا 15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82D3D-C953-4298-B8DE-1DBD941B2494}"/>
              </a:ext>
            </a:extLst>
          </p:cNvPr>
          <p:cNvSpPr txBox="1"/>
          <p:nvPr/>
        </p:nvSpPr>
        <p:spPr>
          <a:xfrm>
            <a:off x="23811" y="2590800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4400" b="1" dirty="0">
                <a:ln w="1016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الخروف، الدرهم والإبنين الضالين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9E4C08-6C53-C349-AC18-5981988C1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1" y="5943600"/>
            <a:ext cx="91201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د. ديفيد مارتن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 • </a:t>
            </a:r>
            <a:r>
              <a:rPr lang="ar-JO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مؤسسة الدراسات اللاهوتية الأردنية</a:t>
            </a:r>
            <a:b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mmanChurch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.org • BibleStudyDownloads.org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23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B_01_Prodigal Son_1024.jpg                                    008FF0F0Drive A                        7C26844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152400"/>
            <a:ext cx="8763000" cy="655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2B46E0-93DC-4FE6-B1AD-13C84943463D}"/>
              </a:ext>
            </a:extLst>
          </p:cNvPr>
          <p:cNvSpPr txBox="1"/>
          <p:nvPr/>
        </p:nvSpPr>
        <p:spPr>
          <a:xfrm>
            <a:off x="304800" y="5410200"/>
            <a:ext cx="8458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all" spc="0" normalizeH="0" baseline="0" noProof="0" dirty="0">
                <a:ln w="1905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61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الإبنين الضالين</a:t>
            </a:r>
            <a:endParaRPr kumimoji="0" lang="en-US" sz="4000" b="1" i="0" u="none" strike="noStrike" kern="1200" cap="all" spc="0" normalizeH="0" baseline="0" noProof="0" dirty="0">
              <a:ln w="1905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61000"/>
                  </a:scheme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600" b="1" cap="all" dirty="0">
                <a:ln w="1905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61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لوقا 15: 11-32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61000"/>
                  </a:scheme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5014">
        <p15:prstTrans prst="pageCurlDouble"/>
      </p:transition>
    </mc:Choice>
    <mc:Fallback xmlns="">
      <p:transition spd="slow" advTm="125014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B_03_Prodigal Son_1024.jpg                                    008FF0F0Drive A                        7C26844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22119" cy="64912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140" y="3733800"/>
            <a:ext cx="531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 spc="50">
                <a:ln w="190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82784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ar-JO" dirty="0"/>
              <a:t>الإبن الأصغر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7140" y="4267200"/>
            <a:ext cx="6773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 spc="5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ar-JO" dirty="0"/>
              <a:t>الخطاة والمنبوذين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1882" y="5105400"/>
            <a:ext cx="5791200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/>
              </a:rPr>
              <a:t></a:t>
            </a:r>
            <a:r>
              <a:rPr lang="ar-JO" dirty="0">
                <a:latin typeface="Arial" panose="020B0604020202020204" pitchFamily="34" charset="0"/>
                <a:sym typeface="Wingdings"/>
              </a:rPr>
              <a:t> </a:t>
            </a:r>
            <a:r>
              <a:rPr lang="ar-JO" dirty="0">
                <a:latin typeface="Arial" panose="020B0604020202020204" pitchFamily="34" charset="0"/>
              </a:rPr>
              <a:t>حول الأصول إلى نقد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882" y="5666094"/>
            <a:ext cx="5791200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/>
              </a:rPr>
              <a:t></a:t>
            </a:r>
            <a:r>
              <a:rPr lang="ar-JO" dirty="0">
                <a:latin typeface="Arial" panose="020B0604020202020204" pitchFamily="34" charset="0"/>
                <a:sym typeface="Wingdings"/>
              </a:rPr>
              <a:t>اراد حرية كاملة من أبيه ومن الله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3581400" y="404734"/>
            <a:ext cx="1828800" cy="1500266"/>
          </a:xfrm>
          <a:prstGeom prst="wedgeRoundRectCallout">
            <a:avLst>
              <a:gd name="adj1" fmla="val -65175"/>
              <a:gd name="adj2" fmla="val 75648"/>
              <a:gd name="adj3" fmla="val 16667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JO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أعطني نصيبي    الآن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7372">
        <p15:prstTrans prst="pageCurlDouble"/>
      </p:transition>
    </mc:Choice>
    <mc:Fallback xmlns="">
      <p:transition spd="slow" advTm="137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B_08_Prodigal Son_1024.jpg                                    008FF0F0Drive A                        7C26844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823" y="152400"/>
            <a:ext cx="8824777" cy="65463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8802" y="6085820"/>
            <a:ext cx="8840818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 panose="05000000000000000000" pitchFamily="2" charset="2"/>
              </a:rPr>
              <a:t> </a:t>
            </a:r>
            <a:r>
              <a:rPr lang="ar-JO" dirty="0">
                <a:latin typeface="Arial" panose="020B0604020202020204" pitchFamily="34" charset="0"/>
              </a:rPr>
              <a:t>بدد ممتلكاته بأسلوب حياة خاطئ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801" y="5562600"/>
            <a:ext cx="8840819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 panose="05000000000000000000" pitchFamily="2" charset="2"/>
              </a:rPr>
              <a:t> </a:t>
            </a:r>
            <a:r>
              <a:rPr lang="ar-JO" dirty="0">
                <a:latin typeface="Arial" panose="020B0604020202020204" pitchFamily="34" charset="0"/>
              </a:rPr>
              <a:t>ذهب إلى بلد (وثني) بعيد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Picture 2" descr="FB_10_Prodigal Son_1024.jpg                                    008FF0F0Drive A                        7C268443: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43763">
            <a:off x="334226" y="474902"/>
            <a:ext cx="3255770" cy="24418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FB_11_Prodigal Son_1024.jpg                                    008FF0F0Drive A                        7C268443: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897">
            <a:off x="998003" y="2683670"/>
            <a:ext cx="3417785" cy="25633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988">
        <p15:prstTrans prst="pageCurlDouble"/>
      </p:transition>
    </mc:Choice>
    <mc:Fallback xmlns="">
      <p:transition spd="slow" advTm="809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B_18_Prodigal Son_1024.jpg                                    008FF0F0Drive A                        7C26844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4957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3620" y="270459"/>
            <a:ext cx="8647980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/>
              </a:rPr>
              <a:t> </a:t>
            </a:r>
            <a:r>
              <a:rPr lang="ar-JO" dirty="0">
                <a:latin typeface="Arial" panose="020B0604020202020204" pitchFamily="34" charset="0"/>
              </a:rPr>
              <a:t>أصبح فقيراً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3620" y="793679"/>
            <a:ext cx="8647980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/>
              </a:rPr>
              <a:t> </a:t>
            </a:r>
            <a:r>
              <a:rPr lang="ar-JO" dirty="0">
                <a:latin typeface="Arial" panose="020B0604020202020204" pitchFamily="34" charset="0"/>
                <a:sym typeface="Wingdings"/>
              </a:rPr>
              <a:t>جاءت مجاعة شديدة (تدبير الله)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688" y="1846967"/>
            <a:ext cx="8676912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/>
              </a:rPr>
              <a:t> </a:t>
            </a:r>
            <a:r>
              <a:rPr lang="ar-JO" dirty="0">
                <a:latin typeface="Arial" panose="020B0604020202020204" pitchFamily="34" charset="0"/>
                <a:sym typeface="Wingdings"/>
              </a:rPr>
              <a:t>لقد عاد إلى رشده (رأى نفسه الحقيقية)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9417F4-5175-477D-AD08-B26BF8D2E02F}"/>
              </a:ext>
            </a:extLst>
          </p:cNvPr>
          <p:cNvSpPr txBox="1"/>
          <p:nvPr/>
        </p:nvSpPr>
        <p:spPr>
          <a:xfrm>
            <a:off x="343620" y="1316899"/>
            <a:ext cx="8647980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/>
              </a:rPr>
              <a:t> </a:t>
            </a:r>
            <a:r>
              <a:rPr lang="ar-JO" dirty="0">
                <a:latin typeface="Arial" panose="020B0604020202020204" pitchFamily="34" charset="0"/>
                <a:sym typeface="Wingdings"/>
              </a:rPr>
              <a:t>لم يساعده أحد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36CD1C-362C-46A3-AAE8-E159054AC2B2}"/>
              </a:ext>
            </a:extLst>
          </p:cNvPr>
          <p:cNvSpPr txBox="1"/>
          <p:nvPr/>
        </p:nvSpPr>
        <p:spPr>
          <a:xfrm>
            <a:off x="359662" y="2370187"/>
            <a:ext cx="8631938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/>
              </a:rPr>
              <a:t> </a:t>
            </a:r>
            <a:r>
              <a:rPr lang="ar-JO" dirty="0">
                <a:latin typeface="Arial" panose="020B0604020202020204" pitchFamily="34" charset="0"/>
                <a:sym typeface="Wingdings"/>
              </a:rPr>
              <a:t>تاب عن خطاياه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1D07D7-654A-4A2C-BD8E-F57CE5D905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89972" l="6004" r="94482">
                        <a14:foregroundMark x1="6004" y1="61342" x2="10431" y2="51031"/>
                        <a14:foregroundMark x1="66101" y1="60574" x2="94482" y2="6441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96874" y="3083834"/>
            <a:ext cx="4166564" cy="3485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3974">
        <p15:prstTrans prst="pageCurlDouble"/>
      </p:transition>
    </mc:Choice>
    <mc:Fallback xmlns="">
      <p:transition spd="slow" advTm="1539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B_06_Prodigal Son_1024.jpg                                    008FF0F0Drive A                        7C268443: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9525" y="1417584"/>
            <a:ext cx="9153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 spc="50">
                <a:ln w="190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82784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ar-JO" dirty="0"/>
              <a:t>الأب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9526" y="1940804"/>
            <a:ext cx="9153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 spc="5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ar-JO" dirty="0"/>
              <a:t>يمثل يسوع/الله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4654996"/>
            <a:ext cx="9067799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ar-JO" dirty="0">
                <a:latin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ar-JO" dirty="0">
                <a:latin typeface="Arial" panose="020B0604020202020204" pitchFamily="34" charset="0"/>
                <a:sym typeface="Wingdings"/>
              </a:rPr>
              <a:t>سمح لهذا الابن بالرحيل (مز 106: 15)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1" y="5203041"/>
            <a:ext cx="9067799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 panose="05000000000000000000" pitchFamily="2" charset="2"/>
              </a:rPr>
              <a:t> </a:t>
            </a:r>
            <a:r>
              <a:rPr lang="ar-JO" dirty="0">
                <a:latin typeface="Arial" panose="020B0604020202020204" pitchFamily="34" charset="0"/>
                <a:sym typeface="Wingdings"/>
              </a:rPr>
              <a:t>لقد حزن على تمرده (ابني كان ميتًاً)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6" y="5726261"/>
            <a:ext cx="9067799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 panose="05000000000000000000" pitchFamily="2" charset="2"/>
              </a:rPr>
              <a:t> </a:t>
            </a:r>
            <a:r>
              <a:rPr lang="ar-JO" dirty="0">
                <a:latin typeface="Arial" panose="020B0604020202020204" pitchFamily="34" charset="0"/>
                <a:sym typeface="Wingdings"/>
              </a:rPr>
              <a:t>لم يمكّن أسلوب حياة ابنه الخاطئ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6258580"/>
            <a:ext cx="9067799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ar-JO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dirty="0">
                <a:latin typeface="Arial" panose="020B0604020202020204" pitchFamily="34" charset="0"/>
                <a:sym typeface="Wingdings"/>
              </a:rPr>
              <a:t>كان يتطلع/يشتاق لعودة ابنه (يومياً)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BB947D-C9B4-4B98-B67A-B99BAFCDC8CF}"/>
              </a:ext>
            </a:extLst>
          </p:cNvPr>
          <p:cNvSpPr txBox="1"/>
          <p:nvPr/>
        </p:nvSpPr>
        <p:spPr>
          <a:xfrm>
            <a:off x="-9527" y="2464024"/>
            <a:ext cx="915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 spc="5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ar-JO" dirty="0"/>
              <a:t>المؤمنين بقلب كقلبه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1291">
        <p15:prstTrans prst="pageCurlDouble"/>
      </p:transition>
    </mc:Choice>
    <mc:Fallback xmlns="">
      <p:transition spd="slow" advTm="912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B_22_Prodigal Son_1024.jpg                                    008FF0F0Drive A                        7C26844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79" y="176211"/>
            <a:ext cx="8847221" cy="65293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200" y="6091535"/>
            <a:ext cx="8915401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 panose="05000000000000000000" pitchFamily="2" charset="2"/>
              </a:rPr>
              <a:t> </a:t>
            </a:r>
            <a:r>
              <a:rPr lang="ar-JO" dirty="0">
                <a:latin typeface="Arial" panose="020B0604020202020204" pitchFamily="34" charset="0"/>
                <a:sym typeface="Wingdings"/>
              </a:rPr>
              <a:t>ركض إليه . . . احتضنه . . . أعاد ابنه</a:t>
            </a:r>
            <a:endParaRPr lang="en-US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772">
        <p15:prstTrans prst="pageCurlDouble"/>
      </p:transition>
    </mc:Choice>
    <mc:Fallback xmlns="">
      <p:transition spd="slow" advTm="317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B_29_Prodigal Son_1024.jpg                                    008FF0F0Drive A                        7C268443: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8468" y="224394"/>
            <a:ext cx="8787063" cy="64571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101631"/>
            <a:ext cx="8965531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 panose="05000000000000000000" pitchFamily="2" charset="2"/>
              </a:rPr>
              <a:t> </a:t>
            </a:r>
            <a:r>
              <a:rPr lang="ar-JO" dirty="0">
                <a:latin typeface="Arial" panose="020B0604020202020204" pitchFamily="34" charset="0"/>
                <a:sym typeface="Wingdings"/>
              </a:rPr>
              <a:t>دعا للإحتفال والفرح</a:t>
            </a:r>
            <a:endParaRPr lang="en-US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945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9215">
        <p15:prstTrans prst="pageCurlDouble"/>
      </p:transition>
    </mc:Choice>
    <mc:Fallback xmlns="">
      <p:transition spd="slow" advTm="59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FB_29_Prodigal Son_1024.jpg                                    008FF0F0Drive A                        7C268443:">
            <a:extLst>
              <a:ext uri="{FF2B5EF4-FFF2-40B4-BE49-F238E27FC236}">
                <a16:creationId xmlns:a16="http://schemas.microsoft.com/office/drawing/2014/main" id="{A198CB34-E338-47DF-890F-EA3D350E1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8468" y="224394"/>
            <a:ext cx="8787063" cy="64571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B_27_Prodigal Son_1024.jpg                                    008FF0F0Drive A                        7C268443: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14400" y="486891"/>
            <a:ext cx="2994540" cy="32766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3586" y="4025987"/>
            <a:ext cx="8661945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ar-JO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dirty="0">
                <a:latin typeface="Arial" panose="020B0604020202020204" pitchFamily="34" charset="0"/>
                <a:sym typeface="Wingdings"/>
              </a:rPr>
              <a:t>رفض أن يشارك في الفرح بعودة أخيه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586" y="4609102"/>
            <a:ext cx="8661945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 panose="05000000000000000000" pitchFamily="2" charset="2"/>
              </a:rPr>
              <a:t> </a:t>
            </a:r>
            <a:r>
              <a:rPr lang="ar-JO" dirty="0">
                <a:latin typeface="Arial" panose="020B0604020202020204" pitchFamily="34" charset="0"/>
                <a:sym typeface="Wingdings"/>
              </a:rPr>
              <a:t>خرج إليه الأب وظل يتوسل إليه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617" y="5192217"/>
            <a:ext cx="8661945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ar-JO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dirty="0">
                <a:latin typeface="Arial" panose="020B0604020202020204" pitchFamily="34" charset="0"/>
                <a:sym typeface="Wingdings"/>
              </a:rPr>
              <a:t>انتهى المثل بدعوة مفتوجة بشكل مستمر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6670" y="1606341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 spc="5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ar-JO" dirty="0"/>
              <a:t>الفريسيون والكتبة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96670" y="1078751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 spc="50">
                <a:ln w="190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82784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ar-JO" dirty="0"/>
              <a:t>الإبن الأكبر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72870" y="213393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 spc="5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(</a:t>
            </a:r>
            <a:r>
              <a:rPr lang="ar-JO" dirty="0"/>
              <a:t>البر الذاتي اليوم</a:t>
            </a:r>
            <a:r>
              <a:rPr lang="en-US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282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2">
        <p:fade/>
      </p:transition>
    </mc:Choice>
    <mc:Fallback xmlns="">
      <p:transition spd="slow" advTm="86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7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17357B-DE80-442E-9196-B896B73A96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07" b="95380" l="1737" r="96382">
                        <a14:foregroundMark x1="18379" y1="96739" x2="63821" y2="76087"/>
                        <a14:foregroundMark x1="63821" y1="76087" x2="63821" y2="76087"/>
                        <a14:foregroundMark x1="41534" y1="67120" x2="43126" y2="86957"/>
                        <a14:foregroundMark x1="30970" y1="10598" x2="42402" y2="19837"/>
                        <a14:foregroundMark x1="28220" y1="13587" x2="21274" y2="19022"/>
                        <a14:foregroundMark x1="11577" y1="41848" x2="7815" y2="42663"/>
                        <a14:foregroundMark x1="6223" y1="65489" x2="2171" y2="71739"/>
                        <a14:foregroundMark x1="5789" y1="91304" x2="5355" y2="95380"/>
                        <a14:foregroundMark x1="93054" y1="68478" x2="96671" y2="70924"/>
                        <a14:foregroundMark x1="82055" y1="22826" x2="86541" y2="40489"/>
                        <a14:foregroundMark x1="75687" y1="23641" x2="78437" y2="25272"/>
                        <a14:foregroundMark x1="28509" y1="5978" x2="33864" y2="12228"/>
                        <a14:foregroundMark x1="41968" y1="54076" x2="36614" y2="93750"/>
                        <a14:foregroundMark x1="61795" y1="52446" x2="59045" y2="92935"/>
                        <a14:foregroundMark x1="59045" y1="92935" x2="59045" y2="92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6978" y="5159165"/>
            <a:ext cx="3276600" cy="174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3559931-755F-44D9-8695-60F6CC00D838}"/>
              </a:ext>
            </a:extLst>
          </p:cNvPr>
          <p:cNvSpPr txBox="1"/>
          <p:nvPr/>
        </p:nvSpPr>
        <p:spPr>
          <a:xfrm>
            <a:off x="1523924" y="194972"/>
            <a:ext cx="611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>
                <a:latin typeface="Arial" panose="020B0604020202020204" pitchFamily="34" charset="0"/>
                <a:cs typeface="Arial" panose="020B0604020202020204" pitchFamily="34" charset="0"/>
              </a:rPr>
              <a:t>إلى المفقودين بسبب ...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C6D020-EEB0-4924-8F28-2A531730415D}"/>
              </a:ext>
            </a:extLst>
          </p:cNvPr>
          <p:cNvSpPr txBox="1"/>
          <p:nvPr/>
        </p:nvSpPr>
        <p:spPr>
          <a:xfrm>
            <a:off x="2019300" y="4082772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الله يحبك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61F0AA-3138-4ACA-AC6F-A8D603361FA0}"/>
              </a:ext>
            </a:extLst>
          </p:cNvPr>
          <p:cNvSpPr txBox="1"/>
          <p:nvPr/>
        </p:nvSpPr>
        <p:spPr>
          <a:xfrm>
            <a:off x="1515904" y="4734580"/>
            <a:ext cx="6112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>
                <a:latin typeface="Arial" panose="020B0604020202020204" pitchFamily="34" charset="0"/>
                <a:cs typeface="Arial" panose="020B0604020202020204" pitchFamily="34" charset="0"/>
              </a:rPr>
              <a:t>يريد الله أن يجعل منك ابناً له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3200" b="1" dirty="0">
                <a:latin typeface="Arial" panose="020B0604020202020204" pitchFamily="34" charset="0"/>
                <a:cs typeface="Arial" panose="020B0604020202020204" pitchFamily="34" charset="0"/>
              </a:rPr>
              <a:t>يوحنا 1: 12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C81D20EE-2D8E-496D-9134-CD6F0E5C4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1398" y="1371599"/>
            <a:ext cx="1430403" cy="1649897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Picture 2" descr="FB_08_Prodigal Son_1024.jpg                                    008FF0F0Drive A                        7C268443:">
            <a:extLst>
              <a:ext uri="{FF2B5EF4-FFF2-40B4-BE49-F238E27FC236}">
                <a16:creationId xmlns:a16="http://schemas.microsoft.com/office/drawing/2014/main" id="{F7590BB0-5924-4B14-9349-E983519C6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1372" y="1387521"/>
            <a:ext cx="1456625" cy="1641445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8BC0A4F-8BC6-45D0-8108-C3EFBE8BD306}"/>
              </a:ext>
            </a:extLst>
          </p:cNvPr>
          <p:cNvSpPr txBox="1"/>
          <p:nvPr/>
        </p:nvSpPr>
        <p:spPr>
          <a:xfrm>
            <a:off x="304800" y="838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التيهان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91E3A5-217C-436C-844D-E3D8BFC5C6F5}"/>
              </a:ext>
            </a:extLst>
          </p:cNvPr>
          <p:cNvSpPr txBox="1"/>
          <p:nvPr/>
        </p:nvSpPr>
        <p:spPr>
          <a:xfrm>
            <a:off x="2389909" y="842665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الإهمال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1C96B0-D030-496B-9673-6912DB22D1DB}"/>
              </a:ext>
            </a:extLst>
          </p:cNvPr>
          <p:cNvSpPr txBox="1"/>
          <p:nvPr/>
        </p:nvSpPr>
        <p:spPr>
          <a:xfrm>
            <a:off x="4588972" y="842665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التمرد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AC422ED-706F-44F2-B705-6AAB6336FE9C}"/>
              </a:ext>
            </a:extLst>
          </p:cNvPr>
          <p:cNvSpPr txBox="1"/>
          <p:nvPr/>
        </p:nvSpPr>
        <p:spPr>
          <a:xfrm>
            <a:off x="325582" y="3048000"/>
            <a:ext cx="1579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إنه يسعى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53249EC-28DA-41D2-9FF8-34B4A595A64E}"/>
              </a:ext>
            </a:extLst>
          </p:cNvPr>
          <p:cNvSpPr txBox="1"/>
          <p:nvPr/>
        </p:nvSpPr>
        <p:spPr>
          <a:xfrm>
            <a:off x="2209800" y="3048000"/>
            <a:ext cx="216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إنه يبحث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7C99F1-27F2-490D-B8CC-BCA585F4B8F2}"/>
              </a:ext>
            </a:extLst>
          </p:cNvPr>
          <p:cNvSpPr txBox="1"/>
          <p:nvPr/>
        </p:nvSpPr>
        <p:spPr>
          <a:xfrm>
            <a:off x="4284172" y="3048000"/>
            <a:ext cx="234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إنه يسترد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D3B9BF-0BFE-4F36-9D8C-983C6DEF32B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54" y="1407264"/>
            <a:ext cx="1399028" cy="162545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F718546-1241-429E-B39A-776A7333F863}"/>
              </a:ext>
            </a:extLst>
          </p:cNvPr>
          <p:cNvSpPr txBox="1"/>
          <p:nvPr/>
        </p:nvSpPr>
        <p:spPr>
          <a:xfrm>
            <a:off x="-262773" y="6032008"/>
            <a:ext cx="6434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all" spc="0" normalizeH="0" baseline="0" noProof="0" dirty="0">
                <a:ln w="19050" cmpd="sng">
                  <a:solidFill>
                    <a:srgbClr val="FE0000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ماذا نتعلم؟</a:t>
            </a:r>
            <a:endParaRPr kumimoji="0" lang="en-US" sz="4000" b="1" i="0" u="none" strike="noStrike" kern="1200" cap="all" spc="0" normalizeH="0" baseline="0" noProof="0" dirty="0">
              <a:ln w="19050" cmpd="sng">
                <a:solidFill>
                  <a:srgbClr val="FE0000"/>
                </a:solidFill>
                <a:prstDash val="solid"/>
              </a:ln>
              <a:solidFill>
                <a:prstClr val="black"/>
              </a:solidFill>
              <a:effectLst>
                <a:glow rad="2159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FB_27_Prodigal Son_1024.jpg                                    008FF0F0Drive A                        7C268443:">
            <a:extLst>
              <a:ext uri="{FF2B5EF4-FFF2-40B4-BE49-F238E27FC236}">
                <a16:creationId xmlns:a16="http://schemas.microsoft.com/office/drawing/2014/main" id="{E8346AF9-A3BC-4BF2-B967-CE33B88B3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9434" y="1406555"/>
            <a:ext cx="1417035" cy="1641445"/>
          </a:xfrm>
          <a:prstGeom prst="ellipse">
            <a:avLst/>
          </a:prstGeom>
          <a:ln w="28575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9F5914-AAEA-439F-BE8E-42A2D966C413}"/>
              </a:ext>
            </a:extLst>
          </p:cNvPr>
          <p:cNvSpPr txBox="1"/>
          <p:nvPr/>
        </p:nvSpPr>
        <p:spPr>
          <a:xfrm>
            <a:off x="6321884" y="871660"/>
            <a:ext cx="2822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البر الذاتي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40483E-9907-4D28-9468-A51F51BEA7D0}"/>
              </a:ext>
            </a:extLst>
          </p:cNvPr>
          <p:cNvSpPr txBox="1"/>
          <p:nvPr/>
        </p:nvSpPr>
        <p:spPr>
          <a:xfrm>
            <a:off x="6504583" y="3041347"/>
            <a:ext cx="2345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He is pleading!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7EE935-0163-4ADC-8D2B-FD37F5C23312}"/>
              </a:ext>
            </a:extLst>
          </p:cNvPr>
          <p:cNvGrpSpPr/>
          <p:nvPr/>
        </p:nvGrpSpPr>
        <p:grpSpPr>
          <a:xfrm>
            <a:off x="6501063" y="2332377"/>
            <a:ext cx="2514600" cy="2541896"/>
            <a:chOff x="6705600" y="3935104"/>
            <a:chExt cx="2514600" cy="2541896"/>
          </a:xfrm>
        </p:grpSpPr>
        <p:sp>
          <p:nvSpPr>
            <p:cNvPr id="49" name="Explosion 1 3">
              <a:extLst>
                <a:ext uri="{FF2B5EF4-FFF2-40B4-BE49-F238E27FC236}">
                  <a16:creationId xmlns:a16="http://schemas.microsoft.com/office/drawing/2014/main" id="{A6A6161D-F05A-4D20-92EB-B83C68795376}"/>
                </a:ext>
              </a:extLst>
            </p:cNvPr>
            <p:cNvSpPr/>
            <p:nvPr/>
          </p:nvSpPr>
          <p:spPr bwMode="auto">
            <a:xfrm>
              <a:off x="6705600" y="3935104"/>
              <a:ext cx="2514600" cy="2541896"/>
            </a:xfrm>
            <a:prstGeom prst="irregularSeal1">
              <a:avLst/>
            </a:prstGeom>
            <a:solidFill>
              <a:srgbClr val="C00000"/>
            </a:solidFill>
            <a:ln w="28575" cap="flat" cmpd="sng" algn="ctr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7553084-78F2-4D67-9045-EAB51C694E14}"/>
                </a:ext>
              </a:extLst>
            </p:cNvPr>
            <p:cNvSpPr txBox="1"/>
            <p:nvPr/>
          </p:nvSpPr>
          <p:spPr>
            <a:xfrm>
              <a:off x="6988723" y="4590871"/>
              <a:ext cx="18624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800" b="1" i="0" u="none" strike="noStrike" kern="0" normalizeH="0" baseline="0" noProof="0" dirty="0">
                  <a:ln w="10160">
                    <a:solidFill>
                      <a:srgbClr val="C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تعال إلى المخلص اليوم</a:t>
              </a:r>
              <a:endParaRPr kumimoji="0" lang="en-US" sz="2800" b="1" i="0" u="none" strike="noStrike" kern="0" normalizeH="0" baseline="0" noProof="0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9957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2" grpId="0"/>
      <p:bldP spid="43" grpId="0"/>
      <p:bldP spid="44" grpId="0"/>
      <p:bldP spid="45" grpId="0"/>
      <p:bldP spid="46" grpId="0"/>
      <p:bldP spid="47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03B374-BF24-4F8F-A3C1-9FC2585CA248}"/>
              </a:ext>
            </a:extLst>
          </p:cNvPr>
          <p:cNvSpPr txBox="1"/>
          <p:nvPr/>
        </p:nvSpPr>
        <p:spPr>
          <a:xfrm>
            <a:off x="617620" y="274631"/>
            <a:ext cx="792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>
                <a:latin typeface="Comic Sans MS" pitchFamily="66" charset="0"/>
              </a:rPr>
              <a:t>إلى المؤمن ....</a:t>
            </a:r>
            <a:br>
              <a:rPr lang="en-US" sz="3200" b="1" dirty="0">
                <a:latin typeface="Comic Sans MS" pitchFamily="66" charset="0"/>
              </a:rPr>
            </a:br>
            <a:r>
              <a:rPr lang="ar-JO" sz="3200" b="1" dirty="0">
                <a:latin typeface="Comic Sans MS" pitchFamily="66" charset="0"/>
              </a:rPr>
              <a:t>ما هو موقفك تجاه </a:t>
            </a:r>
          </a:p>
          <a:p>
            <a:pPr algn="ctr"/>
            <a:r>
              <a:rPr lang="ar-JO" sz="3200" b="1" dirty="0">
                <a:latin typeface="Comic Sans MS" pitchFamily="66" charset="0"/>
              </a:rPr>
              <a:t>الضالين </a:t>
            </a:r>
          </a:p>
          <a:p>
            <a:pPr algn="ctr"/>
            <a:r>
              <a:rPr lang="ar-JO" sz="3200" b="1" dirty="0">
                <a:latin typeface="Comic Sans MS" pitchFamily="66" charset="0"/>
              </a:rPr>
              <a:t>والمرتدين؟</a:t>
            </a:r>
            <a:endParaRPr lang="en-US" sz="3200" b="1" dirty="0">
              <a:latin typeface="Comic Sans MS" pitchFamily="66" charset="0"/>
            </a:endParaRPr>
          </a:p>
        </p:txBody>
      </p:sp>
      <p:pic>
        <p:nvPicPr>
          <p:cNvPr id="13" name="Picture 2" descr="FB_06_Prodigal Son_1024.jpg                                    008FF0F0Drive A                        7C268443:">
            <a:extLst>
              <a:ext uri="{FF2B5EF4-FFF2-40B4-BE49-F238E27FC236}">
                <a16:creationId xmlns:a16="http://schemas.microsoft.com/office/drawing/2014/main" id="{15457661-8198-4BDF-A7CD-36803F4F1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1" l="11504" r="94027">
                        <a14:foregroundMark x1="34292" y1="75952" x2="74779" y2="78571"/>
                        <a14:foregroundMark x1="25221" y1="82143" x2="45575" y2="75000"/>
                        <a14:foregroundMark x1="39159" y1="88095" x2="85398" y2="94286"/>
                        <a14:foregroundMark x1="23894" y1="79524" x2="17257" y2="82143"/>
                        <a14:foregroundMark x1="30310" y1="89762" x2="48894" y2="9857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5417" y="1241138"/>
            <a:ext cx="1880075" cy="1745159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1DD749-C600-4AF5-9723-CC6C82359002}"/>
              </a:ext>
            </a:extLst>
          </p:cNvPr>
          <p:cNvSpPr txBox="1"/>
          <p:nvPr/>
        </p:nvSpPr>
        <p:spPr>
          <a:xfrm>
            <a:off x="381000" y="2915666"/>
            <a:ext cx="2806603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JO" sz="2800" b="1" dirty="0">
                <a:ln w="50800"/>
                <a:solidFill>
                  <a:srgbClr val="002060"/>
                </a:solidFill>
                <a:latin typeface="Comic Sans MS" pitchFamily="66" charset="0"/>
              </a:rPr>
              <a:t>هل أنت </a:t>
            </a:r>
          </a:p>
          <a:p>
            <a:pPr algn="ctr"/>
            <a:r>
              <a:rPr lang="ar-JO" sz="2800" b="1" dirty="0">
                <a:ln w="50800"/>
                <a:solidFill>
                  <a:srgbClr val="002060"/>
                </a:solidFill>
                <a:latin typeface="Comic Sans MS" pitchFamily="66" charset="0"/>
              </a:rPr>
              <a:t>مكتفي بِ</a:t>
            </a:r>
          </a:p>
          <a:p>
            <a:pPr algn="ctr"/>
            <a:r>
              <a:rPr lang="ar-JO" sz="2800" b="1" dirty="0">
                <a:ln w="50800"/>
                <a:solidFill>
                  <a:srgbClr val="002060"/>
                </a:solidFill>
                <a:latin typeface="Comic Sans MS" pitchFamily="66" charset="0"/>
              </a:rPr>
              <a:t> 99</a:t>
            </a:r>
            <a:endParaRPr lang="en-US" sz="2800" b="1" dirty="0">
              <a:ln w="50800"/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E22A4-540B-4D8F-B167-C34D4D209A3A}"/>
              </a:ext>
            </a:extLst>
          </p:cNvPr>
          <p:cNvSpPr txBox="1"/>
          <p:nvPr/>
        </p:nvSpPr>
        <p:spPr>
          <a:xfrm>
            <a:off x="5845825" y="3025262"/>
            <a:ext cx="2980223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JO" sz="2800" b="1" dirty="0">
                <a:ln w="50800"/>
                <a:solidFill>
                  <a:srgbClr val="002060"/>
                </a:solidFill>
                <a:latin typeface="Comic Sans MS" pitchFamily="66" charset="0"/>
              </a:rPr>
              <a:t>هل تسعى ...           تنتظر ...              تصلي؟</a:t>
            </a:r>
            <a:endParaRPr lang="en-US" sz="2800" b="1" dirty="0">
              <a:ln w="50800"/>
              <a:solidFill>
                <a:srgbClr val="002060"/>
              </a:solidFill>
              <a:latin typeface="Comic Sans MS" pitchFamily="66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406E9FB-66F6-4E21-BAC8-3D2586476783}"/>
              </a:ext>
            </a:extLst>
          </p:cNvPr>
          <p:cNvGrpSpPr/>
          <p:nvPr/>
        </p:nvGrpSpPr>
        <p:grpSpPr>
          <a:xfrm>
            <a:off x="3139569" y="2597534"/>
            <a:ext cx="2806603" cy="3048000"/>
            <a:chOff x="622397" y="4450131"/>
            <a:chExt cx="2806603" cy="3048000"/>
          </a:xfrm>
        </p:grpSpPr>
        <p:sp>
          <p:nvSpPr>
            <p:cNvPr id="22" name="Explosion 1 10">
              <a:extLst>
                <a:ext uri="{FF2B5EF4-FFF2-40B4-BE49-F238E27FC236}">
                  <a16:creationId xmlns:a16="http://schemas.microsoft.com/office/drawing/2014/main" id="{3A011BAC-1C49-417E-AC20-07E1650D503E}"/>
                </a:ext>
              </a:extLst>
            </p:cNvPr>
            <p:cNvSpPr/>
            <p:nvPr/>
          </p:nvSpPr>
          <p:spPr bwMode="auto">
            <a:xfrm>
              <a:off x="622397" y="4450131"/>
              <a:ext cx="2806603" cy="3048000"/>
            </a:xfrm>
            <a:prstGeom prst="irregularSeal1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2BD58A5-FD05-42EA-9ED2-63215E168E09}"/>
                </a:ext>
              </a:extLst>
            </p:cNvPr>
            <p:cNvSpPr txBox="1"/>
            <p:nvPr/>
          </p:nvSpPr>
          <p:spPr>
            <a:xfrm>
              <a:off x="1097799" y="5231002"/>
              <a:ext cx="191776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ar-JO" sz="2800" b="1" dirty="0">
                  <a:ln w="50800"/>
                  <a:solidFill>
                    <a:schemeClr val="bg1"/>
                  </a:solidFill>
                  <a:latin typeface="Comic Sans MS" pitchFamily="66" charset="0"/>
                </a:rPr>
                <a:t>من الشخص   الذي تحتاج أن تصلي لأجله</a:t>
              </a:r>
              <a:endParaRPr lang="en-US" sz="2800" b="1" dirty="0">
                <a:ln w="50800"/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C189998-AC11-40A4-A713-292ED0D45A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415" y="1219200"/>
            <a:ext cx="1789705" cy="1655145"/>
          </a:xfrm>
          <a:prstGeom prst="ellipse">
            <a:avLst/>
          </a:prstGeom>
          <a:ln w="381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17357B-DE80-442E-9196-B896B73A96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07" b="95380" l="1737" r="96382">
                        <a14:foregroundMark x1="18379" y1="96739" x2="63821" y2="76087"/>
                        <a14:foregroundMark x1="63821" y1="76087" x2="63821" y2="76087"/>
                        <a14:foregroundMark x1="41534" y1="67120" x2="43126" y2="86957"/>
                        <a14:foregroundMark x1="30970" y1="10598" x2="42402" y2="19837"/>
                        <a14:foregroundMark x1="28220" y1="13587" x2="21274" y2="19022"/>
                        <a14:foregroundMark x1="11577" y1="41848" x2="7815" y2="42663"/>
                        <a14:foregroundMark x1="6223" y1="65489" x2="2171" y2="71739"/>
                        <a14:foregroundMark x1="5789" y1="91304" x2="5355" y2="95380"/>
                        <a14:foregroundMark x1="93054" y1="68478" x2="96671" y2="70924"/>
                        <a14:foregroundMark x1="82055" y1="22826" x2="86541" y2="40489"/>
                        <a14:foregroundMark x1="75687" y1="23641" x2="78437" y2="25272"/>
                        <a14:foregroundMark x1="28509" y1="5978" x2="33864" y2="12228"/>
                        <a14:foregroundMark x1="41968" y1="54076" x2="36614" y2="93750"/>
                        <a14:foregroundMark x1="61795" y1="52446" x2="59045" y2="92935"/>
                        <a14:foregroundMark x1="59045" y1="92935" x2="59045" y2="92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0" y="5096634"/>
            <a:ext cx="3298175" cy="1754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-262773" y="6032008"/>
            <a:ext cx="6434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all" spc="0" normalizeH="0" baseline="0" noProof="0" dirty="0">
                <a:ln w="19050" cmpd="sng">
                  <a:solidFill>
                    <a:srgbClr val="FE0000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ماذا نتعلم؟</a:t>
            </a:r>
            <a:endParaRPr kumimoji="0" lang="en-US" sz="4000" b="1" i="0" u="none" strike="noStrike" kern="1200" cap="all" spc="0" normalizeH="0" baseline="0" noProof="0" dirty="0">
              <a:ln w="19050" cmpd="sng">
                <a:solidFill>
                  <a:srgbClr val="FE0000"/>
                </a:solidFill>
                <a:prstDash val="solid"/>
              </a:ln>
              <a:solidFill>
                <a:prstClr val="black"/>
              </a:solidFill>
              <a:effectLst>
                <a:glow rad="2159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E3F5A6BB-839E-463A-9266-2553D6F78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647" y="4250010"/>
            <a:ext cx="1382278" cy="250646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847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7131A4-DB6E-461A-9182-93BBED3D09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8506" y="228600"/>
            <a:ext cx="8803094" cy="6477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18F918-9B7A-4F1D-85DF-47F68E7112E2}"/>
              </a:ext>
            </a:extLst>
          </p:cNvPr>
          <p:cNvSpPr txBox="1"/>
          <p:nvPr/>
        </p:nvSpPr>
        <p:spPr>
          <a:xfrm>
            <a:off x="2805263" y="28525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all" spc="0" normalizeH="0" baseline="0" noProof="0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778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حزقيال 34</a:t>
            </a:r>
            <a:endParaRPr kumimoji="0" lang="en-US" sz="3200" b="1" i="0" u="none" strike="noStrike" kern="1200" cap="all" spc="0" normalizeH="0" baseline="0" noProof="0" dirty="0">
              <a:ln w="19050" cmpd="sng">
                <a:solidFill>
                  <a:schemeClr val="tx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77800">
                  <a:schemeClr val="bg1">
                    <a:alpha val="40000"/>
                  </a:scheme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E1A373C-2B60-4E8A-AC13-44DCD92163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11148" flipH="1">
            <a:off x="320110" y="361891"/>
            <a:ext cx="1454364" cy="17038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F3567E-98C5-468E-878A-C57C3CE302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3280">
            <a:off x="1696140" y="778779"/>
            <a:ext cx="1530769" cy="17467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1AC4AD-F1E8-4CF8-9608-9D20798642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08" y="2583328"/>
            <a:ext cx="3340954" cy="182160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0382BB-A683-4A65-9C06-777F4F9AFA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61523" y="2645568"/>
            <a:ext cx="3482077" cy="394080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527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64728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718">
        <p:fade/>
      </p:transition>
    </mc:Choice>
    <mc:Fallback xmlns="">
      <p:transition spd="slow" advTm="6718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أمثال يسوع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 BibleStudyDownloads.org</a:t>
            </a:r>
            <a:endParaRPr lang="en-US" sz="1050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أحصل على هذا العرض التقديمي مجاناً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4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90">
              <a:schemeClr val="accent5">
                <a:lumMod val="25000"/>
              </a:schemeClr>
            </a:gs>
            <a:gs pos="7000">
              <a:srgbClr val="0A0A20"/>
            </a:gs>
            <a:gs pos="94000">
              <a:srgbClr val="0A0A2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273417"/>
            <a:ext cx="8209757" cy="6035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800" r="98367">
                        <a14:foregroundMark x1="69328" y1="16635" x2="72958" y2="63894"/>
                        <a14:foregroundMark x1="93648" y1="7372" x2="82033" y2="20983"/>
                        <a14:foregroundMark x1="43920" y1="13422" x2="42287" y2="16635"/>
                        <a14:foregroundMark x1="46461" y1="11909" x2="45554" y2="12854"/>
                        <a14:foregroundMark x1="16697" y1="32703" x2="13430" y2="39509"/>
                        <a14:foregroundMark x1="12523" y1="41399" x2="12704" y2="43478"/>
                        <a14:foregroundMark x1="96733" y1="6616" x2="94192" y2="7561"/>
                        <a14:foregroundMark x1="91289" y1="5293" x2="91289" y2="6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7838" y="2133600"/>
            <a:ext cx="3436962" cy="3303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85" l="424" r="100000">
                        <a14:foregroundMark x1="43856" y1="21577" x2="59958" y2="32365"/>
                        <a14:foregroundMark x1="36229" y1="37759" x2="19492" y2="54149"/>
                        <a14:foregroundMark x1="54661" y1="42946" x2="47881" y2="54564"/>
                        <a14:foregroundMark x1="33051" y1="39212" x2="11017" y2="52282"/>
                        <a14:foregroundMark x1="51907" y1="35685" x2="49576" y2="39212"/>
                        <a14:foregroundMark x1="62712" y1="12241" x2="66737" y2="11411"/>
                        <a14:foregroundMark x1="41949" y1="19295" x2="48729" y2="23237"/>
                        <a14:foregroundMark x1="40678" y1="20747" x2="42797" y2="22407"/>
                        <a14:foregroundMark x1="61864" y1="12656" x2="67585" y2="1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038600" y="3531097"/>
            <a:ext cx="2660957" cy="2717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28600" y="63246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ماذا يجب أن يكون موقفنا تجاه الخطاة؟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AEB84-812E-449C-B520-F13B62056293}"/>
              </a:ext>
            </a:extLst>
          </p:cNvPr>
          <p:cNvSpPr txBox="1"/>
          <p:nvPr/>
        </p:nvSpPr>
        <p:spPr>
          <a:xfrm>
            <a:off x="384829" y="54609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all" spc="0" normalizeH="0" baseline="0" noProof="0" dirty="0">
                <a:ln w="19050" cmpd="sng">
                  <a:solidFill>
                    <a:srgbClr val="008080"/>
                  </a:solidFill>
                  <a:prstDash val="solid"/>
                </a:ln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لوقا 15</a:t>
            </a:r>
            <a:endParaRPr kumimoji="0" lang="en-US" sz="4000" b="1" i="0" u="none" strike="noStrike" kern="1200" cap="all" spc="0" normalizeH="0" baseline="0" noProof="0" dirty="0">
              <a:ln w="19050" cmpd="sng">
                <a:solidFill>
                  <a:srgbClr val="008080"/>
                </a:solidFill>
                <a:prstDash val="solid"/>
              </a:ln>
              <a:solidFill>
                <a:schemeClr val="bg1"/>
              </a:solidFill>
              <a:effectLst>
                <a:glow rad="177800">
                  <a:schemeClr val="tx1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44039-9393-4FCD-8090-4E66F3CDC77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duotone>
              <a:srgbClr val="80808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111" b="100000" l="22689" r="100000">
                        <a14:foregroundMark x1="65546" y1="12281" x2="68067" y2="33333"/>
                        <a14:foregroundMark x1="56303" y1="28947" x2="45378" y2="30409"/>
                        <a14:foregroundMark x1="39496" y1="38596" x2="35294" y2="43275"/>
                        <a14:foregroundMark x1="33613" y1="44444" x2="37815" y2="46784"/>
                        <a14:foregroundMark x1="42017" y1="61988" x2="42857" y2="79532"/>
                        <a14:foregroundMark x1="70588" y1="95614" x2="70588" y2="99708"/>
                        <a14:foregroundMark x1="70588" y1="88012" x2="70588" y2="90643"/>
                        <a14:foregroundMark x1="88235" y1="95029" x2="86555" y2="98246"/>
                        <a14:foregroundMark x1="93277" y1="98830" x2="93277" y2="99708"/>
                        <a14:foregroundMark x1="64706" y1="98246" x2="62185" y2="99708"/>
                        <a14:foregroundMark x1="80672" y1="11696" x2="86555" y2="12573"/>
                        <a14:foregroundMark x1="90756" y1="98246" x2="90756" y2="99708"/>
                        <a14:foregroundMark x1="92437" y1="99708" x2="92437" y2="99708"/>
                        <a14:foregroundMark x1="58824" y1="17836" x2="58824" y2="17836"/>
                        <a14:backgroundMark x1="79832" y1="90351" x2="80672" y2="95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7102" y="2362199"/>
            <a:ext cx="1343498" cy="3886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699" b="100000" l="0" r="89908">
                        <a14:backgroundMark x1="8624" y1="58173" x2="1284" y2="91186"/>
                        <a14:backgroundMark x1="71193" y1="95032" x2="75229" y2="95032"/>
                        <a14:backgroundMark x1="61835" y1="96635" x2="61835" y2="9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flipH="1">
            <a:off x="5771143" y="3260534"/>
            <a:ext cx="2610855" cy="29878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screen">
            <a:duotone>
              <a:srgbClr val="80808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845" r="100000">
                        <a14:foregroundMark x1="6479" y1="98400" x2="18873" y2="98400"/>
                        <a14:backgroundMark x1="3099" y1="81200" x2="3099" y2="87800"/>
                        <a14:backgroundMark x1="5915" y1="92800" x2="3380" y2="88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200" y="3895968"/>
            <a:ext cx="1676400" cy="235243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24200" y="1059560"/>
            <a:ext cx="4358611" cy="1093038"/>
            <a:chOff x="4684796" y="1507361"/>
            <a:chExt cx="2444787" cy="906094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4684796" y="1507361"/>
              <a:ext cx="2434757" cy="906094"/>
            </a:xfrm>
            <a:prstGeom prst="wedgeRoundRectCallout">
              <a:avLst>
                <a:gd name="adj1" fmla="val 58587"/>
                <a:gd name="adj2" fmla="val 116931"/>
                <a:gd name="adj3" fmla="val 16667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94826" y="1549753"/>
              <a:ext cx="2434757" cy="790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لماذا يستقبل يسوع الخطاة      ويأكل معهم؟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40981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3825">
        <p15:prstTrans prst="pageCurlDouble"/>
      </p:transition>
    </mc:Choice>
    <mc:Fallback xmlns="">
      <p:transition spd="slow" advTm="3938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08DE76-ADFD-435F-9E0A-BB67F86E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41" y="228600"/>
            <a:ext cx="8795317" cy="6477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665132" y="1375842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all" spc="0" normalizeH="0" baseline="0">
                <a:ln w="1905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61000"/>
                    </a:schemeClr>
                  </a:glow>
                </a:effectLst>
                <a:uLnTx/>
                <a:uFillTx/>
                <a:latin typeface="Comic Sans MS" panose="030F0702030302020204" pitchFamily="66" charset="0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ar-JO" sz="3200" dirty="0">
                <a:sym typeface="Wingdings"/>
              </a:rPr>
              <a:t>الراعي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632042" y="1833042"/>
            <a:ext cx="2590800" cy="58477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r>
              <a:rPr lang="ar-JO" sz="3200" dirty="0">
                <a:sym typeface="Wingdings"/>
              </a:rPr>
              <a:t>يسوع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273327" y="2463225"/>
            <a:ext cx="3352801" cy="58477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r>
              <a:rPr lang="ar-JO" sz="3200" dirty="0">
                <a:sym typeface="Wingdings"/>
              </a:rPr>
              <a:t>(التلاميذ الحقيقيين)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5659607" y="1375842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all" spc="0" normalizeH="0" baseline="0">
                <a:ln w="1905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61000"/>
                    </a:schemeClr>
                  </a:glow>
                </a:effectLst>
                <a:uLnTx/>
                <a:uFillTx/>
                <a:latin typeface="Comic Sans MS" panose="030F0702030302020204" pitchFamily="66" charset="0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ar-JO" sz="3200" dirty="0">
                <a:sym typeface="Wingdings"/>
              </a:rPr>
              <a:t>الخروف الضائع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5181600" y="1929825"/>
            <a:ext cx="3518942" cy="58477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r>
              <a:rPr lang="ar-JO" sz="3200" dirty="0">
                <a:sym typeface="Wingdings"/>
              </a:rPr>
              <a:t>الخطاة/المنبوذين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9B830D-394A-4D69-BAD8-B036F4305FD3}"/>
              </a:ext>
            </a:extLst>
          </p:cNvPr>
          <p:cNvSpPr txBox="1"/>
          <p:nvPr/>
        </p:nvSpPr>
        <p:spPr>
          <a:xfrm>
            <a:off x="2476500" y="228600"/>
            <a:ext cx="419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all" spc="0" normalizeH="0" baseline="0" noProof="0" dirty="0">
                <a:ln w="1905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61000"/>
                    </a:scheme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الخروف الضائع</a:t>
            </a:r>
            <a:endParaRPr kumimoji="0" lang="en-US" sz="3200" b="1" i="0" u="none" strike="noStrike" kern="1200" cap="all" spc="0" normalizeH="0" baseline="0" noProof="0" dirty="0">
              <a:ln w="19050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bg1">
                    <a:alpha val="61000"/>
                  </a:scheme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200" b="1" cap="all" dirty="0">
                <a:ln w="1905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61000"/>
                    </a:schemeClr>
                  </a:glow>
                </a:effectLst>
                <a:latin typeface="Comic Sans MS" panose="030F0702030302020204" pitchFamily="66" charset="0"/>
              </a:rPr>
              <a:t>لوقا 15: 4-7</a:t>
            </a:r>
            <a:endParaRPr kumimoji="0" lang="en-US" sz="3200" b="1" i="0" u="none" strike="noStrike" kern="1200" cap="all" normalizeH="0" baseline="0" noProof="0" dirty="0">
              <a:ln w="19050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bg1">
                    <a:alpha val="61000"/>
                  </a:schemeClr>
                </a:glow>
              </a:effectLst>
              <a:uLnTx/>
              <a:uFillTx/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260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6910">
        <p15:prstTrans prst="pageCurlDouble"/>
      </p:transition>
    </mc:Choice>
    <mc:Fallback xmlns="">
      <p:transition spd="slow" advTm="1169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D5184F-A262-4D2C-8B4A-4166FB0270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946" y="152400"/>
            <a:ext cx="8785654" cy="65211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179173" y="5943600"/>
            <a:ext cx="8777633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  <a:sym typeface="Wingdings"/>
              </a:rPr>
              <a:t> 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  <a:sym typeface="Wingdings"/>
              </a:rPr>
              <a:t>يبحث باجتهاد عن خروف ضال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89000"/>
                  </a:schemeClr>
                </a:glow>
              </a:effectLst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054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5105">
        <p15:prstTrans prst="pageCurlDouble"/>
      </p:transition>
    </mc:Choice>
    <mc:Fallback xmlns="">
      <p:transition spd="slow" advTm="105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C0CD54-9D8E-4844-9F02-B1EE3D1A66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25130" y="152400"/>
            <a:ext cx="8751846" cy="65397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1099890" y="5560786"/>
            <a:ext cx="7877086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/>
              </a:rPr>
              <a:t></a:t>
            </a:r>
            <a:r>
              <a:rPr lang="ar-JO" dirty="0">
                <a:latin typeface="Arial" panose="020B0604020202020204" pitchFamily="34" charset="0"/>
                <a:sym typeface="Wingdings"/>
              </a:rPr>
              <a:t> حمله إلى البيت ... فرحاً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ADD428-0848-4AA4-82FB-F44564373707}"/>
              </a:ext>
            </a:extLst>
          </p:cNvPr>
          <p:cNvSpPr txBox="1"/>
          <p:nvPr/>
        </p:nvSpPr>
        <p:spPr>
          <a:xfrm>
            <a:off x="1099890" y="6096533"/>
            <a:ext cx="7877086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pPr algn="r" rtl="1"/>
            <a:r>
              <a:rPr lang="en-US" dirty="0">
                <a:latin typeface="Arial" panose="020B0604020202020204" pitchFamily="34" charset="0"/>
                <a:sym typeface="Wingdings"/>
              </a:rPr>
              <a:t> </a:t>
            </a:r>
            <a:r>
              <a:rPr lang="ar-JO" dirty="0">
                <a:latin typeface="Arial" panose="020B0604020202020204" pitchFamily="34" charset="0"/>
                <a:sym typeface="Wingdings"/>
              </a:rPr>
              <a:t>فرح أصدقاء الراعي الحقيقيين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80622E-1125-4CC4-8EE2-9298F8C989E8}"/>
              </a:ext>
            </a:extLst>
          </p:cNvPr>
          <p:cNvGrpSpPr/>
          <p:nvPr/>
        </p:nvGrpSpPr>
        <p:grpSpPr>
          <a:xfrm>
            <a:off x="5230313" y="1494183"/>
            <a:ext cx="3886199" cy="4161122"/>
            <a:chOff x="4038601" y="2362200"/>
            <a:chExt cx="3886199" cy="4161122"/>
          </a:xfrm>
        </p:grpSpPr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EF3BBA19-7D1F-4194-ACA5-C6E5E113F286}"/>
                </a:ext>
              </a:extLst>
            </p:cNvPr>
            <p:cNvSpPr/>
            <p:nvPr/>
          </p:nvSpPr>
          <p:spPr bwMode="auto">
            <a:xfrm>
              <a:off x="4038601" y="2362200"/>
              <a:ext cx="3886199" cy="4161122"/>
            </a:xfrm>
            <a:prstGeom prst="irregularSeal1">
              <a:avLst/>
            </a:prstGeom>
            <a:solidFill>
              <a:srgbClr val="C00000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39FC21-2EA3-459E-919F-A9A910C11C38}"/>
                </a:ext>
              </a:extLst>
            </p:cNvPr>
            <p:cNvSpPr txBox="1"/>
            <p:nvPr/>
          </p:nvSpPr>
          <p:spPr>
            <a:xfrm>
              <a:off x="4246848" y="3471208"/>
              <a:ext cx="346970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سيكون هناك </a:t>
              </a:r>
            </a:p>
            <a:p>
              <a:pPr algn="ctr"/>
              <a:r>
                <a:rPr lang="ar-JO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فرح أكثر </a:t>
              </a:r>
            </a:p>
            <a:p>
              <a:pPr algn="ctr"/>
              <a:r>
                <a:rPr lang="ar-JO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في السماء </a:t>
              </a:r>
            </a:p>
            <a:p>
              <a:pPr algn="ctr"/>
              <a:r>
                <a:rPr lang="ar-JO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بخاطئ واحد </a:t>
              </a:r>
            </a:p>
            <a:p>
              <a:pPr algn="ctr"/>
              <a:r>
                <a:rPr lang="ar-JO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يتوب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5A3752F-26CE-45BC-9382-741E917B8798}"/>
              </a:ext>
            </a:extLst>
          </p:cNvPr>
          <p:cNvSpPr txBox="1"/>
          <p:nvPr/>
        </p:nvSpPr>
        <p:spPr>
          <a:xfrm>
            <a:off x="3886200" y="496669"/>
            <a:ext cx="3705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b="1" spc="50" dirty="0">
                <a:ln w="19050" cmpd="sng">
                  <a:solidFill>
                    <a:srgbClr val="800000"/>
                  </a:solidFill>
                  <a:prstDash val="solid"/>
                </a:ln>
                <a:solidFill>
                  <a:schemeClr val="bg1"/>
                </a:solidFill>
                <a:effectLst>
                  <a:glow rad="241300">
                    <a:schemeClr val="tx1">
                      <a:alpha val="8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إيجاد الخروف</a:t>
            </a:r>
            <a:endParaRPr lang="en-US" sz="3600" b="1" spc="50" dirty="0">
              <a:ln w="19050" cmpd="sng">
                <a:solidFill>
                  <a:srgbClr val="800000"/>
                </a:solidFill>
                <a:prstDash val="solid"/>
              </a:ln>
              <a:solidFill>
                <a:schemeClr val="bg1"/>
              </a:solidFill>
              <a:effectLst>
                <a:glow rad="241300">
                  <a:schemeClr val="tx1">
                    <a:alpha val="88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11BC44-BF48-4800-AC5F-125421B2B8B0}"/>
              </a:ext>
            </a:extLst>
          </p:cNvPr>
          <p:cNvSpPr txBox="1"/>
          <p:nvPr/>
        </p:nvSpPr>
        <p:spPr>
          <a:xfrm>
            <a:off x="3408192" y="1064962"/>
            <a:ext cx="5032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b="1" spc="50" dirty="0">
                <a:ln w="19050" cmpd="sng">
                  <a:solidFill>
                    <a:srgbClr val="003300"/>
                  </a:solidFill>
                  <a:prstDash val="solid"/>
                </a:ln>
                <a:solidFill>
                  <a:schemeClr val="bg1"/>
                </a:solidFill>
                <a:effectLst>
                  <a:glow rad="241300">
                    <a:schemeClr val="tx1">
                      <a:alpha val="8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الخاطئ التائب</a:t>
            </a:r>
            <a:endParaRPr lang="en-US" sz="3600" b="1" spc="50" dirty="0">
              <a:ln w="19050" cmpd="sng">
                <a:solidFill>
                  <a:srgbClr val="003300"/>
                </a:solidFill>
                <a:prstDash val="solid"/>
              </a:ln>
              <a:solidFill>
                <a:schemeClr val="bg1"/>
              </a:solidFill>
              <a:effectLst>
                <a:glow rad="241300">
                  <a:schemeClr val="tx1">
                    <a:alpha val="88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421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393">
        <p15:prstTrans prst="pageCurlDouble"/>
      </p:transition>
    </mc:Choice>
    <mc:Fallback xmlns="">
      <p:transition spd="slow" advTm="873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969" y="86380"/>
            <a:ext cx="8763000" cy="65430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79979" y="4970633"/>
            <a:ext cx="358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b="1" spc="50" dirty="0">
                <a:ln w="19050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82784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الدرهم المفقود</a:t>
            </a:r>
            <a:endParaRPr lang="en-US" sz="3600" b="1" spc="50" dirty="0">
              <a:ln w="19050" cmpd="sng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82784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0469" y="5424286"/>
            <a:ext cx="4668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b="1" spc="50" dirty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الخطاة/المنبوذين</a:t>
            </a:r>
            <a:endParaRPr lang="en-US" sz="3600" b="1" spc="50" dirty="0">
              <a:ln w="190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FEAA2D-8F2F-4662-94B5-485AD463B3F0}"/>
              </a:ext>
            </a:extLst>
          </p:cNvPr>
          <p:cNvSpPr txBox="1"/>
          <p:nvPr/>
        </p:nvSpPr>
        <p:spPr>
          <a:xfrm>
            <a:off x="7883" y="3048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all" spc="0" normalizeH="0" baseline="0">
                <a:ln w="1905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61000"/>
                    </a:schemeClr>
                  </a:glow>
                </a:effectLst>
                <a:uLnTx/>
                <a:uFillTx/>
                <a:latin typeface="Comic Sans MS" panose="030F0702030302020204" pitchFamily="66" charset="0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ar-JO" sz="3600" dirty="0">
                <a:solidFill>
                  <a:schemeClr val="bg1"/>
                </a:solidFill>
                <a:effectLst>
                  <a:glow rad="228600">
                    <a:schemeClr val="tx1">
                      <a:alpha val="89212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الدرهم المفقود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tx1">
                    <a:alpha val="89212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JO" sz="3600" dirty="0">
                <a:solidFill>
                  <a:schemeClr val="bg1"/>
                </a:solidFill>
                <a:effectLst>
                  <a:glow rad="228600">
                    <a:schemeClr val="tx1">
                      <a:alpha val="89212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لوقا 15: 8-10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tx1">
                    <a:alpha val="89212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59AC8-51C8-421A-8B83-65AC33996E5C}"/>
              </a:ext>
            </a:extLst>
          </p:cNvPr>
          <p:cNvSpPr txBox="1"/>
          <p:nvPr/>
        </p:nvSpPr>
        <p:spPr>
          <a:xfrm>
            <a:off x="1205521" y="2057400"/>
            <a:ext cx="4661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b="1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82784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المرأة</a:t>
            </a:r>
            <a:endParaRPr lang="en-US" sz="3600" b="1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82784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674242-33A7-4F7D-A21E-FA00F07ED0F0}"/>
              </a:ext>
            </a:extLst>
          </p:cNvPr>
          <p:cNvSpPr txBox="1"/>
          <p:nvPr/>
        </p:nvSpPr>
        <p:spPr>
          <a:xfrm>
            <a:off x="1371379" y="2552700"/>
            <a:ext cx="4330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 spc="5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r>
              <a:rPr lang="ar-JO" sz="3600" dirty="0">
                <a:latin typeface="Arial" panose="020B0604020202020204" pitchFamily="34" charset="0"/>
                <a:sym typeface="Wingdings"/>
              </a:rPr>
              <a:t>يسوع</a:t>
            </a:r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94DDC-5020-4F62-86DA-CDE077555224}"/>
              </a:ext>
            </a:extLst>
          </p:cNvPr>
          <p:cNvSpPr txBox="1"/>
          <p:nvPr/>
        </p:nvSpPr>
        <p:spPr>
          <a:xfrm>
            <a:off x="1371379" y="3048000"/>
            <a:ext cx="4330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 spc="5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r>
              <a:rPr lang="en-US" sz="3600" dirty="0">
                <a:latin typeface="Arial" panose="020B0604020202020204" pitchFamily="34" charset="0"/>
                <a:sym typeface="Wingdings"/>
              </a:rPr>
              <a:t>(</a:t>
            </a:r>
            <a:r>
              <a:rPr lang="ar-JO" sz="3600" dirty="0">
                <a:latin typeface="Arial" panose="020B0604020202020204" pitchFamily="34" charset="0"/>
                <a:sym typeface="Wingdings"/>
              </a:rPr>
              <a:t>التلاميذ الحقيقيين</a:t>
            </a:r>
            <a:r>
              <a:rPr lang="en-US" sz="3600" dirty="0">
                <a:latin typeface="Arial" panose="020B0604020202020204" pitchFamily="34" charset="0"/>
                <a:sym typeface="Wingdings"/>
              </a:rPr>
              <a:t>)</a:t>
            </a:r>
            <a:endParaRPr lang="en-US" sz="3600" dirty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B3FC0-4104-4E23-8269-E292C27134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4" b="96583" l="0" r="100000">
                        <a14:foregroundMark x1="40431" y1="7403" x2="99880" y2="19590"/>
                        <a14:foregroundMark x1="41029" y1="73462" x2="41029" y2="73462"/>
                        <a14:foregroundMark x1="39474" y1="78702" x2="39474" y2="78702"/>
                        <a14:foregroundMark x1="39474" y1="77904" x2="39474" y2="77904"/>
                        <a14:foregroundMark x1="83014" y1="40319" x2="99880" y2="40888"/>
                        <a14:foregroundMark x1="52273" y1="2164" x2="50239" y2="7175"/>
                        <a14:foregroundMark x1="40072" y1="96697" x2="40072" y2="96697"/>
                        <a14:foregroundMark x1="39833" y1="64579" x2="39833" y2="64579"/>
                        <a14:foregroundMark x1="38876" y1="64920" x2="38876" y2="64920"/>
                        <a14:foregroundMark x1="39833" y1="73462" x2="40072" y2="73804"/>
                        <a14:foregroundMark x1="39474" y1="78702" x2="40670" y2="77335"/>
                        <a14:foregroundMark x1="39234" y1="77335" x2="39833" y2="77107"/>
                        <a14:foregroundMark x1="11244" y1="27107" x2="14354" y2="27107"/>
                        <a14:backgroundMark x1="39234" y1="76196" x2="39234" y2="76196"/>
                        <a14:backgroundMark x1="38636" y1="83941" x2="38636" y2="83941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44554" y="3374656"/>
            <a:ext cx="3472695" cy="3647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5043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8518">
        <p15:prstTrans prst="pageCurlDouble"/>
      </p:transition>
    </mc:Choice>
    <mc:Fallback xmlns="">
      <p:transition spd="slow" advTm="1185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147" y="198867"/>
            <a:ext cx="8765706" cy="64601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19600" y="5029130"/>
            <a:ext cx="453525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 rtl="1"/>
            <a:r>
              <a:rPr lang="en-US" sz="2800" b="1" dirty="0">
                <a:ln w="50800"/>
                <a:solidFill>
                  <a:srgbClr val="FFFFCC"/>
                </a:solidFill>
                <a:latin typeface="Comic Sans MS" panose="030F0702030302020204" pitchFamily="66" charset="0"/>
                <a:cs typeface="Arial" pitchFamily="34" charset="0"/>
                <a:sym typeface="Wingdings" panose="05000000000000000000" pitchFamily="2" charset="2"/>
              </a:rPr>
              <a:t> </a:t>
            </a:r>
            <a:r>
              <a:rPr lang="ar-JO" sz="2800" b="1" dirty="0">
                <a:ln w="50800"/>
                <a:solidFill>
                  <a:srgbClr val="FFFFCC"/>
                </a:solidFill>
                <a:latin typeface="Comic Sans MS" panose="030F0702030302020204" pitchFamily="66" charset="0"/>
                <a:cs typeface="Arial" pitchFamily="34" charset="0"/>
                <a:sym typeface="Wingdings"/>
              </a:rPr>
              <a:t>بحثت بحرص</a:t>
            </a:r>
            <a:endParaRPr lang="en-US" sz="2800" b="1" dirty="0">
              <a:ln w="50800"/>
              <a:solidFill>
                <a:srgbClr val="FFFFCC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6092252"/>
            <a:ext cx="4535253" cy="518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 rtl="1"/>
            <a:r>
              <a:rPr lang="en-US" sz="2800" b="1" dirty="0">
                <a:ln w="50800"/>
                <a:solidFill>
                  <a:srgbClr val="FFFFCC"/>
                </a:solidFill>
                <a:latin typeface="Comic Sans MS" panose="030F0702030302020204" pitchFamily="66" charset="0"/>
                <a:cs typeface="Arial" pitchFamily="34" charset="0"/>
                <a:sym typeface="Wingdings" panose="05000000000000000000" pitchFamily="2" charset="2"/>
              </a:rPr>
              <a:t> </a:t>
            </a:r>
            <a:r>
              <a:rPr lang="ar-JO" sz="2800" b="1" dirty="0">
                <a:ln w="50800"/>
                <a:solidFill>
                  <a:srgbClr val="FFFFCC"/>
                </a:solidFill>
                <a:latin typeface="Comic Sans MS" panose="030F0702030302020204" pitchFamily="66" charset="0"/>
                <a:cs typeface="Arial" pitchFamily="34" charset="0"/>
                <a:sym typeface="Wingdings"/>
              </a:rPr>
              <a:t>كنست البيت</a:t>
            </a:r>
            <a:endParaRPr lang="en-US" sz="2800" b="1" dirty="0">
              <a:ln w="50800"/>
              <a:solidFill>
                <a:srgbClr val="FFFFCC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5558852"/>
            <a:ext cx="4535253" cy="518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 rtl="1"/>
            <a:r>
              <a:rPr lang="en-US" sz="2800" b="1" dirty="0">
                <a:ln w="50800"/>
                <a:solidFill>
                  <a:srgbClr val="FFFFCC"/>
                </a:solidFill>
                <a:latin typeface="Comic Sans MS" panose="030F0702030302020204" pitchFamily="66" charset="0"/>
                <a:cs typeface="Arial" pitchFamily="34" charset="0"/>
                <a:sym typeface="Wingdings" panose="05000000000000000000" pitchFamily="2" charset="2"/>
              </a:rPr>
              <a:t> </a:t>
            </a:r>
            <a:r>
              <a:rPr lang="ar-JO" sz="2800" b="1" dirty="0">
                <a:ln w="50800"/>
                <a:solidFill>
                  <a:srgbClr val="FFFFCC"/>
                </a:solidFill>
                <a:latin typeface="Comic Sans MS" panose="030F0702030302020204" pitchFamily="66" charset="0"/>
                <a:cs typeface="Arial" pitchFamily="34" charset="0"/>
                <a:sym typeface="Wingdings"/>
              </a:rPr>
              <a:t>أضاءت المصباح</a:t>
            </a:r>
            <a:endParaRPr lang="en-US" sz="2800" b="1" dirty="0">
              <a:ln w="50800"/>
              <a:solidFill>
                <a:srgbClr val="FFFFCC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ABDA5-9AE4-4359-803F-1B2B018035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1185" l="9460" r="91601">
                        <a14:foregroundMark x1="9915" y1="31743" x2="10855" y2="29155"/>
                        <a14:foregroundMark x1="91631" y1="58027" x2="84112" y2="57218"/>
                        <a14:foregroundMark x1="37871" y1="91225" x2="40964" y2="89163"/>
                        <a14:foregroundMark x1="9460" y1="55439" x2="10825" y2="51314"/>
                        <a14:foregroundMark x1="62832" y1="47394" x2="63569" y2="46411"/>
                        <a14:backgroundMark x1="43542" y1="51557" x2="44482" y2="51557"/>
                        <a14:backgroundMark x1="43147" y1="35867" x2="43147" y2="35867"/>
                        <a14:backgroundMark x1="40964" y1="51557" x2="40964" y2="51557"/>
                        <a14:backgroundMark x1="40570" y1="51557" x2="40570" y2="51557"/>
                        <a14:backgroundMark x1="80928" y1="44561" x2="80716" y2="44561"/>
                        <a14:backgroundMark x1="61652" y1="50541" x2="63348" y2="50147"/>
                        <a14:backgroundMark x1="83997" y1="57424" x2="83997" y2="57424"/>
                        <a14:backgroundMark x1="84440" y1="57129" x2="84440" y2="57129"/>
                        <a14:backgroundMark x1="84661" y1="56735" x2="84661" y2="56735"/>
                        <a14:backgroundMark x1="84440" y1="57424" x2="84440" y2="5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05076" y="2381475"/>
            <a:ext cx="5640604" cy="4230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6388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1201">
        <p15:prstTrans prst="pageCurlDouble"/>
      </p:transition>
    </mc:Choice>
    <mc:Fallback xmlns="">
      <p:transition spd="slow" advTm="912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28337" y="152400"/>
            <a:ext cx="8840851" cy="65554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 bwMode="auto">
          <a:xfrm>
            <a:off x="4495800" y="4876800"/>
            <a:ext cx="1611406" cy="990600"/>
          </a:xfrm>
          <a:prstGeom prst="wedgeRoundRectCallout">
            <a:avLst>
              <a:gd name="adj1" fmla="val 60932"/>
              <a:gd name="adj2" fmla="val -138359"/>
              <a:gd name="adj3" fmla="val 16667"/>
            </a:avLst>
          </a:prstGeom>
          <a:ln w="28575">
            <a:solidFill>
              <a:srgbClr val="003366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JO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افرحوا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JO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معي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rgbClr val="0033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5494" y="2895600"/>
            <a:ext cx="4240306" cy="3962400"/>
            <a:chOff x="255494" y="2895600"/>
            <a:chExt cx="4240306" cy="3962400"/>
          </a:xfrm>
        </p:grpSpPr>
        <p:sp>
          <p:nvSpPr>
            <p:cNvPr id="2" name="Explosion 1 1"/>
            <p:cNvSpPr/>
            <p:nvPr/>
          </p:nvSpPr>
          <p:spPr bwMode="auto">
            <a:xfrm>
              <a:off x="255494" y="2895600"/>
              <a:ext cx="4240306" cy="3962400"/>
            </a:xfrm>
            <a:prstGeom prst="irregularSeal1">
              <a:avLst/>
            </a:prstGeom>
            <a:gradFill flip="none" rotWithShape="1">
              <a:gsLst>
                <a:gs pos="0">
                  <a:srgbClr val="A50021">
                    <a:shade val="30000"/>
                    <a:satMod val="115000"/>
                  </a:srgbClr>
                </a:gs>
                <a:gs pos="50000">
                  <a:srgbClr val="A50021">
                    <a:shade val="67500"/>
                    <a:satMod val="115000"/>
                  </a:srgbClr>
                </a:gs>
                <a:gs pos="100000">
                  <a:srgbClr val="A50021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0" y="3928408"/>
              <a:ext cx="28194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سيكون هناك </a:t>
              </a:r>
            </a:p>
            <a:p>
              <a:pPr algn="ctr"/>
              <a:r>
                <a:rPr lang="ar-JO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فرح أكثر </a:t>
              </a:r>
            </a:p>
            <a:p>
              <a:pPr algn="ctr"/>
              <a:r>
                <a:rPr lang="ar-JO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في السماء </a:t>
              </a:r>
            </a:p>
            <a:p>
              <a:pPr algn="ctr"/>
              <a:r>
                <a:rPr lang="ar-JO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بخاطئ واحد </a:t>
              </a:r>
            </a:p>
            <a:p>
              <a:pPr algn="ctr"/>
              <a:r>
                <a:rPr lang="ar-JO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يتوب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21B2E7F-78A7-4FB0-B85E-1B28C5464E13}"/>
              </a:ext>
            </a:extLst>
          </p:cNvPr>
          <p:cNvSpPr txBox="1"/>
          <p:nvPr/>
        </p:nvSpPr>
        <p:spPr>
          <a:xfrm>
            <a:off x="4742494" y="304800"/>
            <a:ext cx="3758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 spc="50">
                <a:ln w="190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82784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ar-JO" dirty="0"/>
              <a:t>الدرهم الموجود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463F7C-A8E3-4408-987A-8B92980F8906}"/>
              </a:ext>
            </a:extLst>
          </p:cNvPr>
          <p:cNvSpPr txBox="1"/>
          <p:nvPr/>
        </p:nvSpPr>
        <p:spPr>
          <a:xfrm>
            <a:off x="4175729" y="940245"/>
            <a:ext cx="489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 spc="5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ar-JO" dirty="0"/>
              <a:t>الخطاة التائبين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411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0752">
        <p15:prstTrans prst="pageCurlDouble"/>
      </p:transition>
    </mc:Choice>
    <mc:Fallback xmlns="">
      <p:transition spd="slow" advTm="1307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71AD3A4-1D8E-4905-9E89-FCDA0CCC4C0E}"/>
  <p:tag name="ISPRING_RESOURCE_FOLDER" val="C:\Users\david\Dropbox\AIC PPTS\Synced AIC Messages\PPTS used to Sync\The Lost Sheep Coin and Sons July 17, 2021\"/>
  <p:tag name="ISPRING_PRESENTATION_PATH" val="C:\Users\david\Dropbox\AIC PPTS\Synced AIC Messages\PPTS used to Sync\The Lost Sheep Coin and Sons July 17, 2021.pptx"/>
  <p:tag name="ISPRING_PROJECT_VERSION" val="9.3"/>
  <p:tag name="ISPRING_PROJECT_FOLDER_UPDATED" val="1"/>
  <p:tag name="ISPRING_SCREEN_RECS_UPDATED" val="C:\Users\david\Dropbox\AIC PPTS\Synced AIC Messages\PPTS used to Sync\The Lost Sheep Coin and Sons July 17, 2021\"/>
  <p:tag name="FLASHSPRING_ZOOM_TAG" val="66"/>
  <p:tag name="ISPRING_PRESENTATION_INFO_2" val="&lt;?xml version=&quot;1.0&quot; encoding=&quot;UTF-8&quot; standalone=&quot;no&quot; ?&gt;&#10;&lt;presentation2&gt;&#10;&#10;  &lt;slides&gt;&#10;    &lt;slide id=&quot;{EDE32752-4F7B-439E-B591-E6C72D72782A}&quot; pptId=&quot;297&quot;/&gt;&#10;    &lt;slide id=&quot;{BA8CC3E9-4D79-4925-8592-A4B0928EF12C}&quot; pptId=&quot;258&quot;/&gt;&#10;    &lt;slide id=&quot;{3A7006A7-D394-482D-BE3A-0DFFDDEB63F9}&quot; pptId=&quot;320&quot;/&gt;&#10;    &lt;slide id=&quot;{B0E24D3E-2F97-4C86-8E9C-6BCFEACDA01F}&quot; pptId=&quot;308&quot;/&gt;&#10;    &lt;slide id=&quot;{578D9379-27A3-4ADA-83BA-596A07F9E630}&quot; pptId=&quot;316&quot;/&gt;&#10;    &lt;slide id=&quot;{EBA44134-BAD4-499B-8A2B-460793EB0F76}&quot; pptId=&quot;317&quot;/&gt;&#10;    &lt;slide id=&quot;{9A014546-8D1C-4B9C-9C56-CA19CA08C642}&quot; pptId=&quot;315&quot;/&gt;&#10;    &lt;slide id=&quot;{1CC1F8B0-3DE1-4920-A55D-DE6FF39B6057}&quot; pptId=&quot;292&quot;/&gt;&#10;    &lt;slide id=&quot;{3AE74D6D-7C29-4DDC-97EE-A4E8C1376D71}&quot; pptId=&quot;293&quot;/&gt;&#10;    &lt;slide id=&quot;{D03956BC-1C08-4716-89B5-5C3659C76604}&quot; pptId=&quot;290&quot;/&gt;&#10;    &lt;slide id=&quot;{431C247F-E973-4A72-A473-1135FDA573E7}&quot; pptId=&quot;257&quot;/&gt;&#10;    &lt;slide id=&quot;{E3B89960-3EBF-4A8F-80B0-AA98F7093650}&quot; pptId=&quot;259&quot;/&gt;&#10;    &lt;slide id=&quot;{749A4920-F95A-45E0-BC56-9589DD7501E5}&quot; pptId=&quot;264&quot;/&gt;&#10;    &lt;slide id=&quot;{E5D9DED3-AD4E-4EB4-A1D1-D41E0AD3DF7B}&quot; pptId=&quot;273&quot;/&gt;&#10;    &lt;slide id=&quot;{2D23E7D7-CB2A-4720-809C-B81F08B52512}&quot; pptId=&quot;262&quot;/&gt;&#10;    &lt;slide id=&quot;{66B2D32C-A89A-4F2D-BEAE-A0CB57E4811C}&quot; pptId=&quot;277&quot;/&gt;&#10;    &lt;slide id=&quot;{02C5A2E8-2F1D-40F5-9C0E-FD5284975BC0}&quot; pptId=&quot;307&quot;/&gt;&#10;    &lt;slide id=&quot;{32A3B28C-A83D-4012-83B1-F5BBEDF09DBB}&quot; pptId=&quot;296&quot;/&gt;&#10;    &lt;slide id=&quot;{93B440AB-B91C-4771-ABE8-FE443F674701}&quot; pptId=&quot;310&quot;/&gt;&#10;    &lt;slide id=&quot;{894D88AC-3FA1-4009-9813-B8E2B2D89026}&quot; pptId=&quot;309&quot;/&gt;&#10;    &lt;slide id=&quot;{361B2581-D357-4B78-A4D8-929180435CC9}&quot; pptId=&quot;300&quot;/&gt;&#10;  &lt;/slides&gt;&#10;&#10;  &lt;narration&gt;&#10;    &lt;audioTracks&gt;&#10;      &lt;audioTrack muted=&quot;false&quot; name=&quot;Parable of the Lost Sons_sony AICorig_final&quot; resource=&quot;6a8f45d3&quot; slideId=&quot;{EDE32752-4F7B-439E-B591-E6C72D72782A}&quot; startTime=&quot;0&quot; stepIndex=&quot;0&quot; volume=&quot;1&quot;&gt;&#10;        &lt;audio channels=&quot;1&quot; format=&quot;fltp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SE_ID" val="F07087CB-7774-4F74-9ABD-CBC4A803E41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})2{FB32B46D-245F-4A04-97CD-9715B5B82EAE}&quot;,&quot;C:\\Users\\david\\Dropbox\\AIC PPTS\\Synced AIC Messages\\PPTS used to Sync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he Lost Sheep Coin and Sons July 17, 20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03956BC-1C08-4716-89B5-5C3659C76604}"/>
  <p:tag name="GENSWF_ADVANCE_TIME" val="130.752"/>
  <p:tag name="TIMING" val="|34.794|1.898|6.852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31C247F-E973-4A72-A473-1135FDA573E7}"/>
  <p:tag name="GENSWF_ADVANCE_TIME" val="125.014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3B89960-3EBF-4A8F-80B0-AA98F7093650}"/>
  <p:tag name="GENSWF_ADVANCE_TIME" val="137.372"/>
  <p:tag name="TIMING" val="|11.641|46.092|3.493|47.041|3.216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49A4920-F95A-45E0-BC56-9589DD7501E5}"/>
  <p:tag name="GENSWF_ADVANCE_TIME" val="80.988"/>
  <p:tag name="TIMING" val="|19.206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5D9DED3-AD4E-4EB4-A1D1-D41E0AD3DF7B}"/>
  <p:tag name="GENSWF_ADVANCE_TIME" val="153.974"/>
  <p:tag name="TIMING" val="|5.889|49.299|34.357|15.349|17.372|22.361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D23E7D7-CB2A-4720-809C-B81F08B52512}"/>
  <p:tag name="GENSWF_ADVANCE_TIME" val="91.291"/>
  <p:tag name="TIMING" val="|3.135|5.432|11.524|28.107|14.089|15.053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6B2D32C-A89A-4F2D-BEAE-A0CB57E4811C}"/>
  <p:tag name="GENSWF_ADVANCE_TIME" val="31.772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2C5A2E8-2F1D-40F5-9C0E-FD5284975BC0}"/>
  <p:tag name="GENSWF_ADVANCE_TIME" val="59.215"/>
  <p:tag name="TIMING" val="|50.203"/>
  <p:tag name="ISPRING_CUSTOM_TIMING_US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2A3B28C-A83D-4012-83B1-F5BBEDF09DBB}"/>
  <p:tag name="GENSWF_ADVANCE_TIME" val="86.392"/>
  <p:tag name="TIMING" val="|13.293|7.535|3.891|11.511|19.319"/>
  <p:tag name="ISPRING_CUSTOM_TIMING_USED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3B440AB-B91C-4771-ABE8-FE443F674701}"/>
  <p:tag name="GENSWF_ADVANCE_TIME" val="78.205"/>
  <p:tag name="TIMING" val="|7.361|2.565|10.545|2.827|7.36|2.677|5.742|3.211|21.793|9.408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A8CC3E9-4D79-4925-8592-A4B0928EF12C}"/>
  <p:tag name="GENSWF_ADVANCE_TIME" val="15.32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94D88AC-3FA1-4009-9813-B8E2B2D89026}"/>
  <p:tag name="GENSWF_ADVANCE_TIME" val="163.829"/>
  <p:tag name="TIMING" val="|5.03|12.03|14.803|83.193"/>
  <p:tag name="ISPRING_CUSTOM_TIMING_USED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61B2581-D357-4B78-A4D8-929180435CC9}"/>
  <p:tag name="GENSWF_ADVANCE_TIME" val="6.718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A7006A7-D394-482D-BE3A-0DFFDDEB63F9}"/>
  <p:tag name="GENSWF_ADVANCE_TIME" val="360.361"/>
  <p:tag name="TIMING" val="|104.062|45.765|105.519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0E24D3E-2F97-4C86-8E9C-6BCFEACDA01F}"/>
  <p:tag name="GENSWF_ADVANCE_TIME" val="393.825"/>
  <p:tag name="TIMING" val="|76.794|159.03|87.693|45.22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78D9379-27A3-4ADA-83BA-596A07F9E630}"/>
  <p:tag name="GENSWF_ADVANCE_TIME" val="116.910"/>
  <p:tag name="TIMING" val="|66.53|2.832|10.388|11.862|4.562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BA44134-BAD4-499B-8A2B-460793EB0F76}"/>
  <p:tag name="GENSWF_ADVANCE_TIME" val="105.105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A014546-8D1C-4B9C-9C56-CA19CA08C642}"/>
  <p:tag name="GENSWF_ADVANCE_TIME" val="87.393"/>
  <p:tag name="TIMING" val="|14.035|7.124|2.031|4.91|29.155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CC1F8B0-3DE1-4920-A55D-DE6FF39B6057}"/>
  <p:tag name="GENSWF_ADVANCE_TIME" val="118.518"/>
  <p:tag name="TIMING" val="|46.779|4.74|3.495|8.41|2.605|16.313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AE74D6D-7C29-4DDC-97EE-A4E8C1376D71}"/>
  <p:tag name="GENSWF_ADVANCE_TIME" val="91.201"/>
  <p:tag name="TIMING" val="|4.356|31.347|45.266"/>
  <p:tag name="ISPRING_CUSTOM_TIMING_USED" val="1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8292</TotalTime>
  <Words>426</Words>
  <Application>Microsoft Macintosh PowerPoint</Application>
  <PresentationFormat>On-screen Show (4:3)</PresentationFormat>
  <Paragraphs>118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ＭＳ Ｐゴシック</vt:lpstr>
      <vt:lpstr>Times</vt:lpstr>
      <vt:lpstr>Arial</vt:lpstr>
      <vt:lpstr>Calibri</vt:lpstr>
      <vt:lpstr>Calibri Light</vt:lpstr>
      <vt:lpstr>Comic Sans MS</vt:lpstr>
      <vt:lpstr>Times New Roman</vt:lpstr>
      <vt:lpstr>Wingdings</vt:lpstr>
      <vt:lpstr>Blank Presentation</vt:lpstr>
      <vt:lpstr>Office Theme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أمثال يسوع •  BibleStudyDownloads.org</vt:lpstr>
    </vt:vector>
  </TitlesOfParts>
  <Company>Digital Dimensions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Lost Sheep Coin and Sons July 17, 2021</dc:title>
  <dc:creator>Paul Thompson</dc:creator>
  <cp:lastModifiedBy>Rick Griffith</cp:lastModifiedBy>
  <cp:revision>272</cp:revision>
  <cp:lastPrinted>2021-07-19T04:45:23Z</cp:lastPrinted>
  <dcterms:created xsi:type="dcterms:W3CDTF">2011-06-13T08:22:20Z</dcterms:created>
  <dcterms:modified xsi:type="dcterms:W3CDTF">2023-12-24T12:15:01Z</dcterms:modified>
</cp:coreProperties>
</file>